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9" r:id="rId2"/>
    <p:sldId id="484" r:id="rId3"/>
    <p:sldId id="489" r:id="rId4"/>
    <p:sldId id="487" r:id="rId5"/>
    <p:sldId id="486" r:id="rId6"/>
    <p:sldId id="488" r:id="rId7"/>
    <p:sldId id="485" r:id="rId8"/>
  </p:sldIdLst>
  <p:sldSz cx="9144000" cy="6858000" type="screen4x3"/>
  <p:notesSz cx="6797675" cy="992663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8C0A"/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Destaqu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Estilo Claro 3 - Destaqu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Estilo com Tema 2 - Destaqu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68" autoAdjust="0"/>
    <p:restoredTop sz="77379" autoAdjust="0"/>
  </p:normalViewPr>
  <p:slideViewPr>
    <p:cSldViewPr>
      <p:cViewPr varScale="1">
        <p:scale>
          <a:sx n="53" d="100"/>
          <a:sy n="53" d="100"/>
        </p:scale>
        <p:origin x="13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E31C6-7F71-47DC-9F74-4CF763342843}" type="datetimeFigureOut">
              <a:rPr lang="pt-PT" smtClean="0"/>
              <a:pPr/>
              <a:t>03/02/2019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63550-5E0E-4794-A318-E59AE9B98D2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61886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5D32-848A-42D9-8C9B-8F10DCCB0D09}" type="datetimeFigureOut">
              <a:rPr lang="pt-PT" smtClean="0"/>
              <a:pPr/>
              <a:t>03/02/2019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71191-D8D3-4536-B443-74EF671086C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302935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123384E-2FA1-456C-A775-70CDD972E72A}" type="datetime1">
              <a:rPr lang="pt-PT" smtClean="0"/>
              <a:pPr/>
              <a:t>03/02/2019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523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>
                <a:schemeClr val="tx1">
                  <a:lumMod val="65000"/>
                  <a:lumOff val="35000"/>
                </a:schemeClr>
              </a:buClr>
            </a:pPr>
            <a:r>
              <a:rPr lang="pt-PT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1. </a:t>
            </a:r>
            <a:r>
              <a:rPr lang="pt-PT" dirty="0">
                <a:latin typeface="Century Gothic" panose="020B0502020202020204" pitchFamily="34" charset="0"/>
              </a:rPr>
              <a:t>Quem vos liga? (clientes, fornecedores…)/</a:t>
            </a:r>
            <a:r>
              <a:rPr lang="pt-PT" b="1" dirty="0">
                <a:latin typeface="Century Gothic" panose="020B0502020202020204" pitchFamily="34" charset="0"/>
              </a:rPr>
              <a:t>2. </a:t>
            </a:r>
            <a:r>
              <a:rPr lang="pt-PT" dirty="0">
                <a:latin typeface="Century Gothic" panose="020B0502020202020204" pitchFamily="34" charset="0"/>
              </a:rPr>
              <a:t>Se alguém começasse hoje a trabalhar com vocês. O que tinha de conhecer antes de iniciar o atendimento?</a:t>
            </a:r>
          </a:p>
          <a:p>
            <a:endParaRPr lang="pt-PT" b="1" dirty="0">
              <a:latin typeface="Century Gothic" panose="020B0502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t-PT" i="1" dirty="0">
                <a:latin typeface="Century Gothic" panose="020B0502020202020204" pitchFamily="34" charset="0"/>
              </a:rPr>
              <a:t>Conhecer as pessoas e as funções;</a:t>
            </a:r>
          </a:p>
          <a:p>
            <a:pPr marL="285750" indent="-285750">
              <a:buFontTx/>
              <a:buChar char="-"/>
            </a:pPr>
            <a:r>
              <a:rPr lang="pt-PT" i="1" dirty="0">
                <a:latin typeface="Century Gothic" panose="020B0502020202020204" pitchFamily="34" charset="0"/>
              </a:rPr>
              <a:t>Conhecer bem os produtos.</a:t>
            </a:r>
          </a:p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644B957-A9F5-42AC-BECE-A82954C24303}" type="datetime1">
              <a:rPr lang="pt-PT" smtClean="0"/>
              <a:t>03/02/2019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9254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673A3A1-8C46-4B80-8716-8CE4B668CE58}" type="datetime1">
              <a:rPr lang="pt-PT" smtClean="0"/>
              <a:t>03/02/2019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847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644B957-A9F5-42AC-BECE-A82954C24303}" type="datetime1">
              <a:rPr lang="pt-PT" smtClean="0"/>
              <a:t>03/02/2019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3354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5.wdp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12" Type="http://schemas.openxmlformats.org/officeDocument/2006/relationships/image" Target="../media/image10.png"/><Relationship Id="rId2" Type="http://schemas.openxmlformats.org/officeDocument/2006/relationships/image" Target="../media/image4.jpg"/><Relationship Id="rId16" Type="http://schemas.openxmlformats.org/officeDocument/2006/relationships/image" Target="../media/image12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microsoft.com/office/2007/relationships/hdphoto" Target="../media/hdphoto4.wdp"/><Relationship Id="rId5" Type="http://schemas.openxmlformats.org/officeDocument/2006/relationships/image" Target="../media/image6.gif"/><Relationship Id="rId15" Type="http://schemas.microsoft.com/office/2007/relationships/hdphoto" Target="../media/hdphoto6.wdp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1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" r="3903"/>
          <a:stretch/>
        </p:blipFill>
        <p:spPr>
          <a:xfrm>
            <a:off x="-14118" y="-1241"/>
            <a:ext cx="9180000" cy="687472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Faça clique para editar o estilo</a:t>
            </a:r>
            <a:endParaRPr lang="pt-PT" dirty="0"/>
          </a:p>
        </p:txBody>
      </p:sp>
      <p:sp>
        <p:nvSpPr>
          <p:cNvPr id="20" name="Retângulo 1"/>
          <p:cNvSpPr/>
          <p:nvPr userDrawn="1"/>
        </p:nvSpPr>
        <p:spPr>
          <a:xfrm>
            <a:off x="-12704" y="6066731"/>
            <a:ext cx="721672" cy="237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100" dirty="0" smtClean="0">
                <a:solidFill>
                  <a:schemeClr val="bg1"/>
                </a:solidFill>
              </a:rPr>
              <a:t>037/SQ.1</a:t>
            </a:r>
            <a:endParaRPr lang="pt-PT" sz="1100" dirty="0">
              <a:solidFill>
                <a:schemeClr val="bg1"/>
              </a:solidFill>
            </a:endParaRPr>
          </a:p>
        </p:txBody>
      </p:sp>
      <p:sp>
        <p:nvSpPr>
          <p:cNvPr id="39" name="Rectângulo 38"/>
          <p:cNvSpPr/>
          <p:nvPr userDrawn="1"/>
        </p:nvSpPr>
        <p:spPr>
          <a:xfrm>
            <a:off x="-1418" y="6309320"/>
            <a:ext cx="9144000" cy="545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40" name="Grupo 39"/>
          <p:cNvGrpSpPr>
            <a:grpSpLocks noChangeAspect="1"/>
          </p:cNvGrpSpPr>
          <p:nvPr userDrawn="1"/>
        </p:nvGrpSpPr>
        <p:grpSpPr>
          <a:xfrm>
            <a:off x="32105" y="6419560"/>
            <a:ext cx="3351911" cy="360000"/>
            <a:chOff x="1280592" y="3111177"/>
            <a:chExt cx="4311246" cy="463034"/>
          </a:xfrm>
        </p:grpSpPr>
        <p:pic>
          <p:nvPicPr>
            <p:cNvPr id="41" name="Imagem 40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5184" y="3111177"/>
              <a:ext cx="376654" cy="4608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2" name="Imagem 4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1835" y="3113411"/>
              <a:ext cx="482521" cy="4608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Imagem 42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3083" y="3113411"/>
              <a:ext cx="672766" cy="4608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Imagem 4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47" t="22874" r="24267" b="21045"/>
            <a:stretch/>
          </p:blipFill>
          <p:spPr>
            <a:xfrm>
              <a:off x="3361774" y="3111177"/>
              <a:ext cx="690797" cy="46201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022" y="3111177"/>
              <a:ext cx="609780" cy="46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592" y="3112393"/>
              <a:ext cx="907980" cy="46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2" descr="C:\Users\HAraujo\Pictures\Pictures\Logos\entidade autorizada_hi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825" y="3113411"/>
              <a:ext cx="473329" cy="46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Subtítulo 2"/>
          <p:cNvSpPr txBox="1">
            <a:spLocks/>
          </p:cNvSpPr>
          <p:nvPr userDrawn="1"/>
        </p:nvSpPr>
        <p:spPr>
          <a:xfrm>
            <a:off x="2637929" y="2607320"/>
            <a:ext cx="3875905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Promovemos a Sustentabilidade</a:t>
            </a:r>
            <a:r>
              <a:rPr kumimoji="0" lang="pt-PT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 do seu negócio…</a:t>
            </a:r>
            <a:endParaRPr kumimoji="0" lang="pt-PT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651" y="2132393"/>
            <a:ext cx="2990698" cy="432511"/>
          </a:xfrm>
          <a:prstGeom prst="rect">
            <a:avLst/>
          </a:prstGeom>
        </p:spPr>
      </p:pic>
      <p:sp>
        <p:nvSpPr>
          <p:cNvPr id="12" name="Rectângulo 11"/>
          <p:cNvSpPr/>
          <p:nvPr userDrawn="1"/>
        </p:nvSpPr>
        <p:spPr>
          <a:xfrm>
            <a:off x="7982880" y="260648"/>
            <a:ext cx="1186206" cy="288032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1400" dirty="0" smtClean="0">
                <a:latin typeface="Corbel" panose="020B0503020204020204" pitchFamily="34" charset="0"/>
              </a:rPr>
              <a:t>Portugal</a:t>
            </a:r>
            <a:endParaRPr lang="pt-PT" sz="1400" dirty="0">
              <a:latin typeface="Corbel" panose="020B0503020204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476672"/>
            <a:ext cx="2057400" cy="5649491"/>
          </a:xfrm>
        </p:spPr>
        <p:txBody>
          <a:bodyPr vert="eaVert"/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476672"/>
            <a:ext cx="6019800" cy="5649491"/>
          </a:xfrm>
        </p:spPr>
        <p:txBody>
          <a:bodyPr vert="eaVert"/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Marcador de Posição do Título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1012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10" name="Marcador de Posição do Texto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637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ângulo 15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352928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35292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smtClean="0"/>
              <a:t>Clique para editar os estilos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14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ângulo 11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1520" y="1535113"/>
            <a:ext cx="424586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dirty="0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251520" y="2174875"/>
            <a:ext cx="424586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4745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ângulo 11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314198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3174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23528" y="1435100"/>
            <a:ext cx="314198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 userDrawn="1"/>
        </p:nvSpPr>
        <p:spPr>
          <a:xfrm>
            <a:off x="0" y="26064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31640" y="612775"/>
            <a:ext cx="64087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31640" y="5367338"/>
            <a:ext cx="64087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6" name="Título 15"/>
          <p:cNvSpPr>
            <a:spLocks noGrp="1"/>
          </p:cNvSpPr>
          <p:nvPr>
            <p:ph type="title"/>
          </p:nvPr>
        </p:nvSpPr>
        <p:spPr>
          <a:xfrm>
            <a:off x="1324306" y="4767676"/>
            <a:ext cx="6408712" cy="580926"/>
          </a:xfrm>
        </p:spPr>
        <p:txBody>
          <a:bodyPr/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1012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1520" y="1600200"/>
            <a:ext cx="8640960" cy="4637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422459"/>
            <a:ext cx="2236672" cy="323458"/>
          </a:xfrm>
          <a:prstGeom prst="rect">
            <a:avLst/>
          </a:prstGeom>
        </p:spPr>
      </p:pic>
      <p:sp>
        <p:nvSpPr>
          <p:cNvPr id="6" name="Marcador de Posição do Rodapé 9"/>
          <p:cNvSpPr txBox="1">
            <a:spLocks/>
          </p:cNvSpPr>
          <p:nvPr userDrawn="1"/>
        </p:nvSpPr>
        <p:spPr>
          <a:xfrm>
            <a:off x="8388903" y="6453336"/>
            <a:ext cx="5501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D333D8-FC0D-4D39-A35B-1141BC6D4D4B}" type="slidenum">
              <a:rPr kumimoji="0" lang="pt-PT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PT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>
              <a:lumMod val="75000"/>
              <a:lumOff val="25000"/>
            </a:schemeClr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Wingdings" pitchFamily="2" charset="2"/>
        <a:buChar char="ð"/>
        <a:defRPr sz="2800" kern="1200">
          <a:solidFill>
            <a:schemeClr val="tx1">
              <a:lumMod val="75000"/>
              <a:lumOff val="25000"/>
            </a:schemeClr>
          </a:solidFill>
          <a:latin typeface="Corbel" panose="020B0503020204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65000"/>
            <a:lumOff val="35000"/>
          </a:schemeClr>
        </a:buClr>
        <a:buFontTx/>
        <a:buBlip>
          <a:blip r:embed="rId15"/>
        </a:buBlip>
        <a:defRPr sz="2400" kern="1200">
          <a:solidFill>
            <a:schemeClr val="tx1">
              <a:lumMod val="75000"/>
              <a:lumOff val="25000"/>
            </a:schemeClr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Courier New" pitchFamily="49" charset="0"/>
        <a:buChar char="o"/>
        <a:defRPr sz="2000" kern="1200">
          <a:solidFill>
            <a:schemeClr val="tx1">
              <a:lumMod val="75000"/>
              <a:lumOff val="25000"/>
            </a:schemeClr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Corbel" panose="020B0503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portugal2020.pt/Portal2020/reprogramacao-do-portugal-2020-alinhada-com-programa-nacional-de-reformas" TargetMode="External"/><Relationship Id="rId4" Type="http://schemas.openxmlformats.org/officeDocument/2006/relationships/hyperlink" Target="Portugal2020%2019%20Dez%2014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ortugal2020.pt/Portal2020/Media/Default/Docs/Legislacao/Deliberacoes-CIC/Delibera&#231;&#227;o_CIC_PT2020_01.07.2015_Territorios_Baixa_Densidade.pdf" TargetMode="External"/><Relationship Id="rId3" Type="http://schemas.openxmlformats.org/officeDocument/2006/relationships/hyperlink" Target="http://www.poci-compete2020.pt/documentacao/detalhe/RIS3-Nacional-ENEI-Especializacao-Inteligente" TargetMode="External"/><Relationship Id="rId7" Type="http://schemas.openxmlformats.org/officeDocument/2006/relationships/hyperlink" Target="http://www.pnct.gov.p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oci-compete2020.pt/admin/fileman/Uploads/REFERENCIAIS%20PRIORIDADES%20POL&#205;TICAS%20SETORIAIS.pdf" TargetMode="External"/><Relationship Id="rId5" Type="http://schemas.openxmlformats.org/officeDocument/2006/relationships/hyperlink" Target="https://estrategia.turismodeportugal.pt/sites/default/files/Estrategia_Turismo_Portugal_ET27.pdf" TargetMode="External"/><Relationship Id="rId4" Type="http://schemas.openxmlformats.org/officeDocument/2006/relationships/hyperlink" Target="http://norte2020.pt/sites/default/files/public/uploads/documentos/norte2020_ris3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ortugal2020.pt/Portal2020/Media/Default/Docs/Programas%20Operacionais/BROCHURAS%20PO/POSEURBrochura.pdf" TargetMode="External"/><Relationship Id="rId13" Type="http://schemas.openxmlformats.org/officeDocument/2006/relationships/hyperlink" Target="http://www.mar2020.pt/" TargetMode="External"/><Relationship Id="rId3" Type="http://schemas.openxmlformats.org/officeDocument/2006/relationships/hyperlink" Target="http://www.poci-compete2020.pt/" TargetMode="External"/><Relationship Id="rId7" Type="http://schemas.openxmlformats.org/officeDocument/2006/relationships/hyperlink" Target="https://www.poch.portugal2020.pt/pt-pt/Paginas/default.aspx" TargetMode="External"/><Relationship Id="rId12" Type="http://schemas.openxmlformats.org/officeDocument/2006/relationships/hyperlink" Target="https://www.portugal2020.pt/Portal2020/Media/Default/Docs/Programas%20Operacionais/PO%20Mar%202020.pdf" TargetMode="External"/><Relationship Id="rId2" Type="http://schemas.openxmlformats.org/officeDocument/2006/relationships/hyperlink" Target="https://www.portugal2020.pt/Portal2020/Media/Default/Docs/Programas%20Operacionais/BROCHURAS%20PO/BrochuraCompete2020_versaofinal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portugal2020.pt/Portal2020/Media/Default/Docs/Programas%20Operacionais/5.%20POCH_portal_vfinal.pdf" TargetMode="External"/><Relationship Id="rId11" Type="http://schemas.openxmlformats.org/officeDocument/2006/relationships/hyperlink" Target="http://www.pdr-2020.pt/" TargetMode="External"/><Relationship Id="rId5" Type="http://schemas.openxmlformats.org/officeDocument/2006/relationships/hyperlink" Target="http://poise.portugal2020.pt/inicio" TargetMode="External"/><Relationship Id="rId10" Type="http://schemas.openxmlformats.org/officeDocument/2006/relationships/hyperlink" Target="https://www.portugal2020.pt/Portal2020/Media/Default/Docs/Programas%20Operacionais/RESUMO%20PDR%202020.pdf" TargetMode="External"/><Relationship Id="rId4" Type="http://schemas.openxmlformats.org/officeDocument/2006/relationships/hyperlink" Target="https://www.portugal2020.pt/Portal2020/Media/Default/Docs/Programas%20Operacionais/Nota%20POISE_PORTAL.pdf" TargetMode="External"/><Relationship Id="rId9" Type="http://schemas.openxmlformats.org/officeDocument/2006/relationships/hyperlink" Target="https://poseur.portugal2020.p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Oportunidades%20Candidaturas%2001%20fevereiro%202019.pdf" TargetMode="External"/><Relationship Id="rId5" Type="http://schemas.openxmlformats.org/officeDocument/2006/relationships/hyperlink" Target="http://www.pdr-2020.pt/site/Candidaturas" TargetMode="External"/><Relationship Id="rId4" Type="http://schemas.openxmlformats.org/officeDocument/2006/relationships/hyperlink" Target="https://www.portugal2020.pt/portal2020/indice-candidaturas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2.icnf.pt/portal/fundos/fundo-florestal-permanente" TargetMode="External"/><Relationship Id="rId3" Type="http://schemas.openxmlformats.org/officeDocument/2006/relationships/hyperlink" Target="https://www.fis.gov.pt/" TargetMode="External"/><Relationship Id="rId7" Type="http://schemas.openxmlformats.org/officeDocument/2006/relationships/hyperlink" Target="http://www.pnaee.pt/" TargetMode="External"/><Relationship Id="rId2" Type="http://schemas.openxmlformats.org/officeDocument/2006/relationships/hyperlink" Target="https://www.iapmei.pt/Paginas/Programa-Capitalizar-Medidas.asp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undoambiental.pt/home.aspx" TargetMode="External"/><Relationship Id="rId11" Type="http://schemas.openxmlformats.org/officeDocument/2006/relationships/hyperlink" Target="http://www.sou-mais.org/" TargetMode="External"/><Relationship Id="rId5" Type="http://schemas.openxmlformats.org/officeDocument/2006/relationships/hyperlink" Target="http://business.turismodeportugal.pt/pt/Investir/Financiamento/Programas_incentivos/Paginas/default.aspx" TargetMode="External"/><Relationship Id="rId10" Type="http://schemas.openxmlformats.org/officeDocument/2006/relationships/hyperlink" Target="http://www.microcredito.com.pt/" TargetMode="External"/><Relationship Id="rId4" Type="http://schemas.openxmlformats.org/officeDocument/2006/relationships/hyperlink" Target="https://www.portaldahabitacao.pt/pt/portal/reabilitacao/ifrru/02IFRRU2020.html" TargetMode="External"/><Relationship Id="rId9" Type="http://schemas.openxmlformats.org/officeDocument/2006/relationships/hyperlink" Target="https://www.iefp.pt/apoio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xzlab@xzconsultores.pt" TargetMode="External"/><Relationship Id="rId2" Type="http://schemas.openxmlformats.org/officeDocument/2006/relationships/hyperlink" Target="mailto:geral@xzconsultores.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xzconsultores.pt/" TargetMode="External"/><Relationship Id="rId5" Type="http://schemas.openxmlformats.org/officeDocument/2006/relationships/hyperlink" Target="mailto:formacao@xzconsultores.pt" TargetMode="External"/><Relationship Id="rId4" Type="http://schemas.openxmlformats.org/officeDocument/2006/relationships/hyperlink" Target="mailto:filipa.brandao@xzconsultores.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212388" y="5085184"/>
            <a:ext cx="8261501" cy="44128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kumimoji="0" lang="pt-PT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rbel" panose="020B0503020204020204" pitchFamily="34" charset="0"/>
                <a:ea typeface="+mj-ea"/>
                <a:cs typeface="+mj-cs"/>
              </a:rPr>
              <a:t>[</a:t>
            </a:r>
            <a:r>
              <a:rPr lang="pt-PT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  <a:ea typeface="+mj-ea"/>
                <a:cs typeface="+mj-cs"/>
              </a:rPr>
              <a:t>Candidaturas 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  <a:ea typeface="+mj-ea"/>
                <a:cs typeface="+mj-cs"/>
              </a:rPr>
              <a:t>aos Apoios do Portugal 2020l</a:t>
            </a:r>
            <a:r>
              <a:rPr lang="pt-PT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  <a:ea typeface="+mj-ea"/>
                <a:cs typeface="+mj-cs"/>
              </a:rPr>
              <a:t>] </a:t>
            </a:r>
            <a:endParaRPr lang="pt-PT" sz="4000" b="1" dirty="0">
              <a:solidFill>
                <a:schemeClr val="tx1">
                  <a:lumMod val="75000"/>
                  <a:lumOff val="25000"/>
                </a:schemeClr>
              </a:solidFill>
              <a:latin typeface="Corbel" panose="020B0503020204020204" pitchFamily="34" charset="0"/>
              <a:ea typeface="+mj-ea"/>
              <a:cs typeface="+mj-cs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43600" y="6322554"/>
            <a:ext cx="2800400" cy="328754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buNone/>
            </a:pPr>
            <a:r>
              <a:rPr lang="pt-PT" sz="1600" dirty="0" smtClean="0"/>
              <a:t>Alcina Sousa</a:t>
            </a:r>
            <a:endParaRPr lang="pt-PT" sz="1600" dirty="0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9616"/>
            <a:ext cx="1766455" cy="3590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2856545" y="6352225"/>
            <a:ext cx="2800400" cy="3287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65000"/>
                  <a:lumOff val="35000"/>
                </a:schemeClr>
              </a:buClr>
              <a:buFont typeface="Wingdings" pitchFamily="2" charset="2"/>
              <a:buNone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65000"/>
                  <a:lumOff val="35000"/>
                </a:schemeClr>
              </a:buClr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65000"/>
                  <a:lumOff val="35000"/>
                </a:schemeClr>
              </a:buClr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65000"/>
                  <a:lumOff val="35000"/>
                </a:schemeClr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PT" sz="1600" dirty="0"/>
              <a:t>1</a:t>
            </a:r>
            <a:r>
              <a:rPr lang="pt-PT" sz="1600" dirty="0" smtClean="0"/>
              <a:t> de fevereiro de 2019</a:t>
            </a:r>
            <a:endParaRPr lang="pt-PT" sz="1600" dirty="0"/>
          </a:p>
        </p:txBody>
      </p:sp>
      <p:pic>
        <p:nvPicPr>
          <p:cNvPr id="8" name="Imagem 7" descr="Resultado de imagem para incubo arcos de valdevez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0" r="250" b="18250"/>
          <a:stretch/>
        </p:blipFill>
        <p:spPr bwMode="auto">
          <a:xfrm>
            <a:off x="3419872" y="3284984"/>
            <a:ext cx="2520280" cy="14785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Imagem relacionada">
            <a:extLst>
              <a:ext uri="{FF2B5EF4-FFF2-40B4-BE49-F238E27FC236}">
                <a16:creationId xmlns:a16="http://schemas.microsoft.com/office/drawing/2014/main" id="{8E8BBE00-44A2-490F-8372-E47B82E64A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9" name="Imagem 8" descr="Resultado de imagem para incubo arcos de valdevez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0" r="250" b="18250"/>
          <a:stretch/>
        </p:blipFill>
        <p:spPr bwMode="auto">
          <a:xfrm>
            <a:off x="7596336" y="332656"/>
            <a:ext cx="1390650" cy="8502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619944" y="1259175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FF0000"/>
                </a:solidFill>
              </a:rPr>
              <a:t>Portugal </a:t>
            </a:r>
            <a:r>
              <a:rPr lang="pt-PT" sz="2400" b="1" dirty="0" smtClean="0">
                <a:solidFill>
                  <a:srgbClr val="FF0000"/>
                </a:solidFill>
              </a:rPr>
              <a:t>2020: Objetivos </a:t>
            </a:r>
            <a:r>
              <a:rPr lang="pt-PT" sz="2400" b="1" dirty="0">
                <a:solidFill>
                  <a:srgbClr val="FF0000"/>
                </a:solidFill>
              </a:rPr>
              <a:t>e </a:t>
            </a:r>
            <a:r>
              <a:rPr lang="pt-PT" sz="2400" b="1" dirty="0" smtClean="0">
                <a:solidFill>
                  <a:srgbClr val="FF0000"/>
                </a:solidFill>
              </a:rPr>
              <a:t>prioridades</a:t>
            </a:r>
          </a:p>
          <a:p>
            <a:endParaRPr lang="pt-PT" dirty="0"/>
          </a:p>
          <a:p>
            <a:r>
              <a:rPr lang="pt-PT" b="1" dirty="0"/>
              <a:t>Crescimento baseado </a:t>
            </a:r>
            <a:r>
              <a:rPr lang="pt-PT" b="1" dirty="0" smtClean="0"/>
              <a:t>no conhecimento </a:t>
            </a:r>
            <a:r>
              <a:rPr lang="pt-PT" b="1" dirty="0"/>
              <a:t>e </a:t>
            </a:r>
            <a:r>
              <a:rPr lang="pt-PT" b="1" dirty="0" smtClean="0"/>
              <a:t>na inovação</a:t>
            </a:r>
          </a:p>
          <a:p>
            <a:r>
              <a:rPr lang="pt-PT" dirty="0" smtClean="0"/>
              <a:t>– </a:t>
            </a:r>
            <a:r>
              <a:rPr lang="pt-PT" dirty="0"/>
              <a:t>com </a:t>
            </a:r>
            <a:r>
              <a:rPr lang="pt-PT" dirty="0" smtClean="0"/>
              <a:t>prioridades nas </a:t>
            </a:r>
            <a:r>
              <a:rPr lang="pt-PT" dirty="0"/>
              <a:t>áreas da </a:t>
            </a:r>
            <a:r>
              <a:rPr lang="pt-PT" dirty="0" smtClean="0"/>
              <a:t>Inovação, Educação </a:t>
            </a:r>
            <a:r>
              <a:rPr lang="pt-PT" dirty="0"/>
              <a:t>e </a:t>
            </a:r>
            <a:r>
              <a:rPr lang="pt-PT" dirty="0" smtClean="0"/>
              <a:t>Sociedade Digital</a:t>
            </a:r>
          </a:p>
          <a:p>
            <a:endParaRPr lang="pt-PT" dirty="0" smtClean="0"/>
          </a:p>
          <a:p>
            <a:endParaRPr lang="pt-PT" dirty="0"/>
          </a:p>
          <a:p>
            <a:r>
              <a:rPr lang="pt-PT" b="1" dirty="0"/>
              <a:t>Uma sociedade </a:t>
            </a:r>
            <a:r>
              <a:rPr lang="pt-PT" b="1" dirty="0" smtClean="0"/>
              <a:t>inclusiva com </a:t>
            </a:r>
            <a:r>
              <a:rPr lang="pt-PT" b="1" dirty="0"/>
              <a:t>alta empregabilidade</a:t>
            </a:r>
          </a:p>
          <a:p>
            <a:r>
              <a:rPr lang="pt-PT" dirty="0"/>
              <a:t>– com prioridades </a:t>
            </a:r>
            <a:r>
              <a:rPr lang="pt-PT" dirty="0" smtClean="0"/>
              <a:t>no Emprego</a:t>
            </a:r>
            <a:r>
              <a:rPr lang="pt-PT" dirty="0"/>
              <a:t>, Competências </a:t>
            </a:r>
            <a:r>
              <a:rPr lang="pt-PT" dirty="0" smtClean="0"/>
              <a:t>e Combate </a:t>
            </a:r>
            <a:r>
              <a:rPr lang="pt-PT" dirty="0"/>
              <a:t>à Pobreza</a:t>
            </a:r>
            <a:endParaRPr lang="pt-PT" dirty="0" smtClean="0"/>
          </a:p>
          <a:p>
            <a:endParaRPr lang="pt-PT" dirty="0"/>
          </a:p>
          <a:p>
            <a:r>
              <a:rPr lang="pt-PT" b="1" dirty="0"/>
              <a:t>Crescimento verde: </a:t>
            </a:r>
            <a:r>
              <a:rPr lang="pt-PT" b="1" dirty="0" smtClean="0"/>
              <a:t>uma economia </a:t>
            </a:r>
            <a:r>
              <a:rPr lang="pt-PT" b="1" dirty="0"/>
              <a:t>competitiva </a:t>
            </a:r>
            <a:r>
              <a:rPr lang="pt-PT" b="1" dirty="0" smtClean="0"/>
              <a:t>e sustentável</a:t>
            </a:r>
          </a:p>
          <a:p>
            <a:r>
              <a:rPr lang="pt-PT" dirty="0" smtClean="0"/>
              <a:t>– com prioridades </a:t>
            </a:r>
            <a:r>
              <a:rPr lang="pt-PT" dirty="0"/>
              <a:t>no Combate </a:t>
            </a:r>
            <a:r>
              <a:rPr lang="pt-PT" dirty="0" smtClean="0"/>
              <a:t>às Alterações Climáticas, Energia </a:t>
            </a:r>
            <a:r>
              <a:rPr lang="pt-PT" dirty="0"/>
              <a:t>Limpa e Eficiente e</a:t>
            </a:r>
          </a:p>
          <a:p>
            <a:r>
              <a:rPr lang="pt-PT" dirty="0" smtClean="0"/>
              <a:t>Competitividade</a:t>
            </a:r>
          </a:p>
          <a:p>
            <a:endParaRPr lang="pt-PT" dirty="0"/>
          </a:p>
          <a:p>
            <a:r>
              <a:rPr lang="pt-PT" dirty="0" smtClean="0">
                <a:hlinkClick r:id="rId4" action="ppaction://hlinkfile"/>
              </a:rPr>
              <a:t>Portugal2020 19 Dez 14.pdf</a:t>
            </a:r>
            <a:endParaRPr lang="pt-PT" dirty="0" smtClean="0"/>
          </a:p>
          <a:p>
            <a:endParaRPr lang="pt-PT" dirty="0" smtClean="0"/>
          </a:p>
          <a:p>
            <a:r>
              <a:rPr lang="pt-PT" sz="1400" dirty="0">
                <a:hlinkClick r:id="rId5"/>
              </a:rPr>
              <a:t>https://</a:t>
            </a:r>
            <a:r>
              <a:rPr lang="pt-PT" sz="1400" dirty="0" smtClean="0">
                <a:hlinkClick r:id="rId5"/>
              </a:rPr>
              <a:t>www.portugal2020.pt/Portal2020/reprogramacao-do-portugal-2020-alinhada-com-programa-nacional-de-reformas</a:t>
            </a:r>
            <a:r>
              <a:rPr lang="pt-PT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888352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9512" y="620688"/>
            <a:ext cx="8964488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100" b="1" dirty="0">
                <a:solidFill>
                  <a:srgbClr val="FF0000"/>
                </a:solidFill>
              </a:rPr>
              <a:t>Agendas Temáticas para um Crescimento Inteligente, Sustentável e Inclusivo</a:t>
            </a:r>
          </a:p>
          <a:p>
            <a:endParaRPr lang="pt-PT" dirty="0" smtClean="0"/>
          </a:p>
          <a:p>
            <a:endParaRPr lang="pt-PT" dirty="0"/>
          </a:p>
          <a:p>
            <a:r>
              <a:rPr lang="pt-PT" b="1" dirty="0" smtClean="0"/>
              <a:t>Uma agenda para a Especialização Inteligente</a:t>
            </a:r>
          </a:p>
          <a:p>
            <a:endParaRPr lang="pt-PT" b="1" dirty="0" smtClean="0"/>
          </a:p>
          <a:p>
            <a:r>
              <a:rPr lang="pt-PT" sz="1400" dirty="0">
                <a:hlinkClick r:id="rId3"/>
              </a:rPr>
              <a:t>https://</a:t>
            </a:r>
            <a:r>
              <a:rPr lang="pt-PT" sz="1400" dirty="0" smtClean="0">
                <a:hlinkClick r:id="rId3"/>
              </a:rPr>
              <a:t>www.portugal2020.pt/Portal2020/Media/Default/Docs/NOTICIAS2020/Apresentacao-Programa-Nacional-de-Reformas-XXIGov_20160329.pdf</a:t>
            </a:r>
          </a:p>
          <a:p>
            <a:endParaRPr lang="pt-PT" sz="1400" dirty="0" smtClean="0">
              <a:hlinkClick r:id="rId3"/>
            </a:endParaRPr>
          </a:p>
          <a:p>
            <a:r>
              <a:rPr lang="pt-PT" sz="1400" dirty="0" smtClean="0">
                <a:hlinkClick r:id="rId3"/>
              </a:rPr>
              <a:t>http</a:t>
            </a:r>
            <a:r>
              <a:rPr lang="pt-PT" sz="1400" dirty="0">
                <a:hlinkClick r:id="rId3"/>
              </a:rPr>
              <a:t>://</a:t>
            </a:r>
            <a:r>
              <a:rPr lang="pt-PT" sz="1400" dirty="0" smtClean="0">
                <a:hlinkClick r:id="rId3"/>
              </a:rPr>
              <a:t>www.poci-compete2020.pt/documentacao/detalhe/RIS3-Nacional-ENEI-Especializacao-Inteligente</a:t>
            </a:r>
            <a:endParaRPr lang="pt-PT" sz="1400" dirty="0" smtClean="0"/>
          </a:p>
          <a:p>
            <a:endParaRPr lang="pt-PT" sz="1400" dirty="0" smtClean="0"/>
          </a:p>
          <a:p>
            <a:r>
              <a:rPr lang="pt-PT" sz="1600" dirty="0">
                <a:hlinkClick r:id="rId4"/>
              </a:rPr>
              <a:t>http://</a:t>
            </a:r>
            <a:r>
              <a:rPr lang="pt-PT" sz="1600" dirty="0" smtClean="0">
                <a:hlinkClick r:id="rId4"/>
              </a:rPr>
              <a:t>norte2020.pt/sites/default/files/public/uploads/documentos/norte2020_ris3.pdf</a:t>
            </a:r>
            <a:endParaRPr lang="pt-PT" sz="1600" dirty="0" smtClean="0"/>
          </a:p>
          <a:p>
            <a:endParaRPr lang="pt-PT" sz="1600" dirty="0" smtClean="0"/>
          </a:p>
          <a:p>
            <a:r>
              <a:rPr lang="pt-PT" sz="1600" dirty="0">
                <a:hlinkClick r:id="rId5"/>
              </a:rPr>
              <a:t>https://</a:t>
            </a:r>
            <a:r>
              <a:rPr lang="pt-PT" sz="1600" dirty="0" smtClean="0">
                <a:hlinkClick r:id="rId5"/>
              </a:rPr>
              <a:t>estrategia.turismodeportugal.pt/sites/default/files/Estrategia_Turismo_Portugal_ET27.pdf</a:t>
            </a:r>
            <a:endParaRPr lang="pt-PT" sz="1600" dirty="0" smtClean="0"/>
          </a:p>
          <a:p>
            <a:endParaRPr lang="pt-PT" sz="1400" dirty="0" smtClean="0"/>
          </a:p>
          <a:p>
            <a:r>
              <a:rPr lang="pt-PT" sz="1300" dirty="0">
                <a:hlinkClick r:id="rId6"/>
              </a:rPr>
              <a:t>http://</a:t>
            </a:r>
            <a:r>
              <a:rPr lang="pt-PT" sz="1300" dirty="0" smtClean="0">
                <a:hlinkClick r:id="rId6"/>
              </a:rPr>
              <a:t>www.poci-compete2020.pt/admin/fileman/Uploads/REFERENCIAIS%20PRIORIDADES%20POLÍTICAS%20SETORIAIS.pdf</a:t>
            </a:r>
            <a:endParaRPr lang="pt-PT" sz="1300" dirty="0" smtClean="0"/>
          </a:p>
          <a:p>
            <a:endParaRPr lang="pt-PT" sz="1200" dirty="0"/>
          </a:p>
          <a:p>
            <a:endParaRPr lang="pt-PT" sz="1200" dirty="0" smtClean="0"/>
          </a:p>
          <a:p>
            <a:r>
              <a:rPr lang="pt-PT" b="1" dirty="0"/>
              <a:t>Uma agenda para a </a:t>
            </a:r>
            <a:r>
              <a:rPr lang="pt-PT" b="1" dirty="0" smtClean="0"/>
              <a:t>Coesão Territorial</a:t>
            </a:r>
            <a:endParaRPr lang="pt-PT" b="1" dirty="0"/>
          </a:p>
          <a:p>
            <a:endParaRPr lang="pt-PT" sz="1400" dirty="0" smtClean="0"/>
          </a:p>
          <a:p>
            <a:r>
              <a:rPr lang="pt-PT" sz="1600" dirty="0">
                <a:hlinkClick r:id="rId7"/>
              </a:rPr>
              <a:t>http://www.pnct.gov.pt</a:t>
            </a:r>
            <a:r>
              <a:rPr lang="pt-PT" sz="1600" dirty="0" smtClean="0">
                <a:hlinkClick r:id="rId7"/>
              </a:rPr>
              <a:t>/</a:t>
            </a:r>
            <a:endParaRPr lang="pt-PT" sz="1600" dirty="0" smtClean="0"/>
          </a:p>
          <a:p>
            <a:endParaRPr lang="pt-PT" sz="1600" dirty="0" smtClean="0"/>
          </a:p>
          <a:p>
            <a:r>
              <a:rPr lang="pt-PT" sz="1400" dirty="0">
                <a:hlinkClick r:id="rId8"/>
              </a:rPr>
              <a:t>https://</a:t>
            </a:r>
            <a:r>
              <a:rPr lang="pt-PT" sz="1400" dirty="0" smtClean="0">
                <a:hlinkClick r:id="rId8"/>
              </a:rPr>
              <a:t>www.portugal2020.pt/Portal2020/Media/Default/Docs/Legislacao/Deliberacoes-CIC/Deliberação_CIC_PT2020_01.07.2015_Territorios_Baixa_Densidade.pdf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24997914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43608" y="1628800"/>
            <a:ext cx="7560840" cy="4536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1331640" y="1111674"/>
            <a:ext cx="631844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600" b="1" dirty="0">
                <a:solidFill>
                  <a:srgbClr val="FF0000"/>
                </a:solidFill>
              </a:rPr>
              <a:t>Programas Operacionais </a:t>
            </a:r>
            <a:r>
              <a:rPr lang="pt-PT" sz="2600" b="1" dirty="0" smtClean="0">
                <a:solidFill>
                  <a:srgbClr val="FF0000"/>
                </a:solidFill>
              </a:rPr>
              <a:t>(Eixos) Temáticos</a:t>
            </a:r>
            <a:endParaRPr lang="pt-PT" sz="2600" b="1" dirty="0">
              <a:solidFill>
                <a:srgbClr val="D21317"/>
              </a:solidFill>
            </a:endParaRPr>
          </a:p>
          <a:p>
            <a:endParaRPr lang="pt-PT" b="1" dirty="0" smtClean="0">
              <a:solidFill>
                <a:srgbClr val="D21317"/>
              </a:solidFill>
            </a:endParaRPr>
          </a:p>
          <a:p>
            <a:endParaRPr lang="pt-PT" dirty="0"/>
          </a:p>
          <a:p>
            <a:r>
              <a:rPr lang="pt-PT" b="1" dirty="0">
                <a:hlinkClick r:id="rId2"/>
              </a:rPr>
              <a:t>COMPETITIVIDADE E </a:t>
            </a:r>
            <a:r>
              <a:rPr lang="pt-PT" b="1" dirty="0" smtClean="0">
                <a:hlinkClick r:id="rId2"/>
              </a:rPr>
              <a:t>INTERNACIONALIZAÇÃO</a:t>
            </a:r>
            <a:r>
              <a:rPr lang="pt-PT" sz="800" b="1" dirty="0"/>
              <a:t> </a:t>
            </a:r>
            <a:r>
              <a:rPr lang="pt-PT" sz="800" b="1" dirty="0">
                <a:hlinkClick r:id="rId3"/>
              </a:rPr>
              <a:t>http://www.poci-compete2020.pt</a:t>
            </a:r>
            <a:r>
              <a:rPr lang="pt-PT" sz="800" b="1" dirty="0" smtClean="0">
                <a:hlinkClick r:id="rId3"/>
              </a:rPr>
              <a:t>/</a:t>
            </a:r>
            <a:r>
              <a:rPr lang="pt-PT" sz="800" b="1" dirty="0" smtClean="0"/>
              <a:t> </a:t>
            </a:r>
            <a:endParaRPr lang="pt-PT" sz="800" dirty="0" smtClean="0"/>
          </a:p>
          <a:p>
            <a:endParaRPr lang="pt-PT" dirty="0"/>
          </a:p>
          <a:p>
            <a:r>
              <a:rPr lang="pt-PT" b="1" dirty="0">
                <a:solidFill>
                  <a:srgbClr val="005F30"/>
                </a:solidFill>
                <a:hlinkClick r:id="rId4"/>
              </a:rPr>
              <a:t>INCLUSÃO SOCIAL E </a:t>
            </a:r>
            <a:r>
              <a:rPr lang="pt-PT" b="1" dirty="0" smtClean="0">
                <a:solidFill>
                  <a:srgbClr val="005F30"/>
                </a:solidFill>
                <a:hlinkClick r:id="rId4"/>
              </a:rPr>
              <a:t>EMPREGO</a:t>
            </a:r>
            <a:r>
              <a:rPr lang="pt-PT" b="1" dirty="0">
                <a:solidFill>
                  <a:srgbClr val="005F30"/>
                </a:solidFill>
              </a:rPr>
              <a:t> </a:t>
            </a:r>
            <a:r>
              <a:rPr lang="pt-PT" sz="800" b="1" dirty="0">
                <a:hlinkClick r:id="rId5"/>
              </a:rPr>
              <a:t>http://</a:t>
            </a:r>
            <a:r>
              <a:rPr lang="pt-PT" sz="800" b="1" dirty="0" smtClean="0">
                <a:hlinkClick r:id="rId5"/>
              </a:rPr>
              <a:t>poise.portugal2020.pt/inicio</a:t>
            </a:r>
            <a:r>
              <a:rPr lang="pt-PT" sz="800" b="1" dirty="0" smtClean="0"/>
              <a:t> </a:t>
            </a:r>
            <a:endParaRPr lang="pt-PT" sz="800" b="1" dirty="0"/>
          </a:p>
          <a:p>
            <a:endParaRPr lang="pt-PT" dirty="0"/>
          </a:p>
          <a:p>
            <a:r>
              <a:rPr lang="pt-PT" b="1" dirty="0">
                <a:solidFill>
                  <a:srgbClr val="005F30"/>
                </a:solidFill>
                <a:hlinkClick r:id="rId6"/>
              </a:rPr>
              <a:t>CAPITAL </a:t>
            </a:r>
            <a:r>
              <a:rPr lang="pt-PT" b="1" dirty="0" smtClean="0">
                <a:solidFill>
                  <a:srgbClr val="005F30"/>
                </a:solidFill>
                <a:hlinkClick r:id="rId6"/>
              </a:rPr>
              <a:t>HUMANO</a:t>
            </a:r>
            <a:r>
              <a:rPr lang="pt-PT" b="1" dirty="0">
                <a:solidFill>
                  <a:srgbClr val="005F30"/>
                </a:solidFill>
              </a:rPr>
              <a:t> </a:t>
            </a:r>
            <a:r>
              <a:rPr lang="pt-PT" sz="800" b="1" dirty="0">
                <a:hlinkClick r:id="rId7"/>
              </a:rPr>
              <a:t>https://</a:t>
            </a:r>
            <a:r>
              <a:rPr lang="pt-PT" sz="800" b="1" dirty="0" smtClean="0">
                <a:hlinkClick r:id="rId7"/>
              </a:rPr>
              <a:t>www.poch.portugal2020.pt/pt-pt/Paginas/default.aspx</a:t>
            </a:r>
            <a:r>
              <a:rPr lang="pt-PT" sz="800" b="1" dirty="0" smtClean="0"/>
              <a:t> </a:t>
            </a:r>
            <a:endParaRPr lang="pt-PT" sz="800" b="1" dirty="0"/>
          </a:p>
          <a:p>
            <a:endParaRPr lang="pt-PT" dirty="0"/>
          </a:p>
          <a:p>
            <a:r>
              <a:rPr lang="pt-PT" b="1" dirty="0">
                <a:hlinkClick r:id="rId8"/>
              </a:rPr>
              <a:t>SUSTENTABILIDADE E EFICIÊNCIA NO USO DOS </a:t>
            </a:r>
            <a:r>
              <a:rPr lang="pt-PT" b="1" dirty="0" smtClean="0">
                <a:hlinkClick r:id="rId8"/>
              </a:rPr>
              <a:t>RECURSOS</a:t>
            </a:r>
            <a:r>
              <a:rPr lang="pt-PT" b="1" dirty="0"/>
              <a:t> </a:t>
            </a:r>
            <a:r>
              <a:rPr lang="pt-PT" sz="800" b="1" dirty="0">
                <a:hlinkClick r:id="rId9"/>
              </a:rPr>
              <a:t>https://poseur.portugal2020.pt</a:t>
            </a:r>
            <a:r>
              <a:rPr lang="pt-PT" sz="800" b="1" dirty="0" smtClean="0">
                <a:hlinkClick r:id="rId9"/>
              </a:rPr>
              <a:t>/</a:t>
            </a:r>
            <a:r>
              <a:rPr lang="pt-PT" sz="800" b="1" dirty="0" smtClean="0"/>
              <a:t> </a:t>
            </a:r>
            <a:endParaRPr lang="pt-PT" sz="800" b="1" dirty="0"/>
          </a:p>
          <a:p>
            <a:endParaRPr lang="pt-PT" b="1" dirty="0"/>
          </a:p>
          <a:p>
            <a:r>
              <a:rPr lang="pt-PT" b="1" dirty="0">
                <a:hlinkClick r:id="rId10"/>
              </a:rPr>
              <a:t>PROGRAMA DE DESENVOLVIMENTO RURAL NO CONTINENTE - PDR </a:t>
            </a:r>
            <a:r>
              <a:rPr lang="pt-PT" b="1" dirty="0" smtClean="0">
                <a:hlinkClick r:id="rId10"/>
              </a:rPr>
              <a:t>2020</a:t>
            </a:r>
            <a:r>
              <a:rPr lang="pt-PT" b="1" dirty="0"/>
              <a:t> </a:t>
            </a:r>
            <a:r>
              <a:rPr lang="pt-PT" sz="800" b="1" dirty="0">
                <a:hlinkClick r:id="rId11"/>
              </a:rPr>
              <a:t>http://www.pdr-2020.pt</a:t>
            </a:r>
            <a:r>
              <a:rPr lang="pt-PT" sz="800" b="1" dirty="0" smtClean="0">
                <a:hlinkClick r:id="rId11"/>
              </a:rPr>
              <a:t>/</a:t>
            </a:r>
            <a:r>
              <a:rPr lang="pt-PT" sz="800" b="1" dirty="0" smtClean="0"/>
              <a:t> </a:t>
            </a:r>
            <a:endParaRPr lang="pt-PT" sz="800" b="1" dirty="0"/>
          </a:p>
          <a:p>
            <a:endParaRPr lang="pt-PT" b="1" dirty="0"/>
          </a:p>
          <a:p>
            <a:r>
              <a:rPr lang="pt-PT" b="1" dirty="0">
                <a:hlinkClick r:id="rId12"/>
              </a:rPr>
              <a:t>PROGRAMA OPERACIONAL MAR 2020 </a:t>
            </a:r>
            <a:r>
              <a:rPr lang="pt-PT" b="1" dirty="0"/>
              <a:t> </a:t>
            </a:r>
            <a:r>
              <a:rPr lang="pt-PT" sz="800" b="1" dirty="0">
                <a:hlinkClick r:id="rId13"/>
              </a:rPr>
              <a:t>http://www.mar2020.pt</a:t>
            </a:r>
            <a:r>
              <a:rPr lang="pt-PT" sz="800" b="1" dirty="0" smtClean="0">
                <a:hlinkClick r:id="rId13"/>
              </a:rPr>
              <a:t>/</a:t>
            </a:r>
            <a:r>
              <a:rPr lang="pt-PT" sz="800" b="1" dirty="0" smtClean="0"/>
              <a:t> </a:t>
            </a:r>
            <a:endParaRPr lang="pt-PT" sz="800" b="1" dirty="0"/>
          </a:p>
          <a:p>
            <a:pPr>
              <a:buFont typeface="Arial" panose="020B0604020202020204" pitchFamily="34" charset="0"/>
              <a:buChar char="•"/>
            </a:pPr>
            <a:endParaRPr lang="pt-PT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42727682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Imagem relacionada">
            <a:extLst>
              <a:ext uri="{FF2B5EF4-FFF2-40B4-BE49-F238E27FC236}">
                <a16:creationId xmlns:a16="http://schemas.microsoft.com/office/drawing/2014/main" id="{8E8BBE00-44A2-490F-8372-E47B82E64A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9" name="Imagem 8" descr="Resultado de imagem para incubo arcos de valdevez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0" r="250" b="18250"/>
          <a:stretch/>
        </p:blipFill>
        <p:spPr bwMode="auto">
          <a:xfrm>
            <a:off x="7596336" y="332656"/>
            <a:ext cx="1390650" cy="8502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187624" y="1484784"/>
            <a:ext cx="698477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FF0000"/>
                </a:solidFill>
              </a:rPr>
              <a:t>Oportunidades em </a:t>
            </a:r>
            <a:r>
              <a:rPr lang="pt-PT" sz="2400" b="1" dirty="0" smtClean="0">
                <a:solidFill>
                  <a:srgbClr val="FF0000"/>
                </a:solidFill>
              </a:rPr>
              <a:t>Aberto</a:t>
            </a:r>
          </a:p>
          <a:p>
            <a:pPr algn="ctr"/>
            <a:endParaRPr lang="pt-PT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pt-PT" sz="1600" b="1" dirty="0">
                <a:hlinkClick r:id="rId4"/>
              </a:rPr>
              <a:t>https://</a:t>
            </a:r>
            <a:r>
              <a:rPr lang="pt-PT" sz="1600" b="1" dirty="0" smtClean="0">
                <a:hlinkClick r:id="rId4"/>
              </a:rPr>
              <a:t>www.portugal2020.pt/portal2020/indice-candidaturas</a:t>
            </a:r>
            <a:endParaRPr lang="pt-PT" sz="1600" b="1" dirty="0" smtClean="0"/>
          </a:p>
          <a:p>
            <a:pPr algn="just"/>
            <a:endParaRPr lang="pt-PT" sz="1600" b="1" dirty="0"/>
          </a:p>
          <a:p>
            <a:pPr algn="just"/>
            <a:r>
              <a:rPr lang="pt-PT" sz="1600" b="1" dirty="0">
                <a:hlinkClick r:id="rId5"/>
              </a:rPr>
              <a:t>http://</a:t>
            </a:r>
            <a:r>
              <a:rPr lang="pt-PT" sz="1600" b="1" dirty="0" smtClean="0">
                <a:hlinkClick r:id="rId5"/>
              </a:rPr>
              <a:t>www.pdr-2020.pt/site/Candidaturas</a:t>
            </a:r>
            <a:endParaRPr lang="pt-PT" sz="1600" b="1" dirty="0" smtClean="0"/>
          </a:p>
          <a:p>
            <a:pPr algn="just"/>
            <a:endParaRPr lang="pt-PT" sz="1600" b="1" dirty="0"/>
          </a:p>
          <a:p>
            <a:pPr algn="ctr"/>
            <a:endParaRPr lang="pt-PT" sz="2400" b="1" dirty="0" smtClean="0">
              <a:solidFill>
                <a:srgbClr val="FF0000"/>
              </a:solidFill>
            </a:endParaRPr>
          </a:p>
          <a:p>
            <a:pPr algn="ctr"/>
            <a:r>
              <a:rPr lang="pt-PT" sz="2400" b="1" smtClean="0">
                <a:solidFill>
                  <a:srgbClr val="FF0000"/>
                </a:solidFill>
                <a:hlinkClick r:id="rId6" action="ppaction://hlinkfile"/>
              </a:rPr>
              <a:t>Oportunidades Candidaturas 01 fevereiro 2019.pdf</a:t>
            </a:r>
            <a:endParaRPr lang="pt-PT" sz="2400" b="1" dirty="0" smtClean="0">
              <a:solidFill>
                <a:srgbClr val="FF0000"/>
              </a:solidFill>
            </a:endParaRPr>
          </a:p>
          <a:p>
            <a:pPr algn="ctr"/>
            <a:endParaRPr lang="pt-PT" sz="2400" b="1" dirty="0">
              <a:solidFill>
                <a:srgbClr val="FF0000"/>
              </a:solidFill>
            </a:endParaRPr>
          </a:p>
          <a:p>
            <a:pPr algn="ctr"/>
            <a:endParaRPr lang="pt-P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2186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584" y="1052736"/>
            <a:ext cx="7488832" cy="439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395536" y="332656"/>
            <a:ext cx="8748464" cy="5847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FF0000"/>
                </a:solidFill>
              </a:rPr>
              <a:t>Programas e Apoios Complementares</a:t>
            </a:r>
          </a:p>
          <a:p>
            <a:pPr algn="ctr"/>
            <a:endParaRPr lang="pt-PT" sz="2400" b="1" dirty="0"/>
          </a:p>
          <a:p>
            <a:pPr algn="just"/>
            <a:r>
              <a:rPr lang="pt-PT" sz="2400" b="1" dirty="0" smtClean="0"/>
              <a:t>Acesso ao financiamento</a:t>
            </a:r>
          </a:p>
          <a:p>
            <a:pPr algn="just"/>
            <a:r>
              <a:rPr lang="pt-PT" sz="1600" b="1" dirty="0" smtClean="0"/>
              <a:t>Capitalizar</a:t>
            </a:r>
            <a:r>
              <a:rPr lang="pt-PT" sz="2400" b="1" dirty="0" smtClean="0"/>
              <a:t> </a:t>
            </a:r>
            <a:r>
              <a:rPr lang="pt-PT" sz="1400" dirty="0">
                <a:hlinkClick r:id="rId2"/>
              </a:rPr>
              <a:t>https://</a:t>
            </a:r>
            <a:r>
              <a:rPr lang="pt-PT" sz="1400" dirty="0" smtClean="0">
                <a:hlinkClick r:id="rId2"/>
              </a:rPr>
              <a:t>www.iapmei.pt/Paginas/Programa-Capitalizar-Medidas.aspx</a:t>
            </a:r>
            <a:endParaRPr lang="pt-PT" sz="1400" dirty="0" smtClean="0"/>
          </a:p>
          <a:p>
            <a:pPr algn="just"/>
            <a:r>
              <a:rPr lang="pt-PT" sz="1600" b="1" dirty="0" smtClean="0"/>
              <a:t>Fundo </a:t>
            </a:r>
            <a:r>
              <a:rPr lang="pt-PT" sz="1600" b="1" dirty="0"/>
              <a:t>Inovação Social</a:t>
            </a:r>
            <a:r>
              <a:rPr lang="pt-PT" sz="2400" b="1" dirty="0">
                <a:solidFill>
                  <a:srgbClr val="FF0000"/>
                </a:solidFill>
              </a:rPr>
              <a:t> </a:t>
            </a:r>
            <a:r>
              <a:rPr lang="pt-PT" sz="1400" dirty="0">
                <a:hlinkClick r:id="rId3"/>
              </a:rPr>
              <a:t>https://</a:t>
            </a:r>
            <a:r>
              <a:rPr lang="pt-PT" sz="1400" dirty="0" smtClean="0">
                <a:hlinkClick r:id="rId3"/>
              </a:rPr>
              <a:t>www.fis.gov.pt/</a:t>
            </a:r>
            <a:endParaRPr lang="pt-PT" sz="1400" dirty="0" smtClean="0"/>
          </a:p>
          <a:p>
            <a:pPr algn="just"/>
            <a:endParaRPr lang="pt-PT" sz="400" b="1" dirty="0"/>
          </a:p>
          <a:p>
            <a:pPr algn="just"/>
            <a:r>
              <a:rPr lang="pt-PT" sz="1600" b="1" dirty="0" smtClean="0"/>
              <a:t>IFRRU </a:t>
            </a:r>
            <a:r>
              <a:rPr lang="pt-PT" sz="1600" b="1" dirty="0"/>
              <a:t>2020 </a:t>
            </a:r>
            <a:r>
              <a:rPr lang="pt-PT" sz="1400" dirty="0">
                <a:hlinkClick r:id="rId4"/>
              </a:rPr>
              <a:t>https://</a:t>
            </a:r>
            <a:r>
              <a:rPr lang="pt-PT" sz="1400" dirty="0" smtClean="0">
                <a:hlinkClick r:id="rId4"/>
              </a:rPr>
              <a:t>www.portaldahabitacao.pt/pt/portal/reabilitacao/ifrru/02IFRRU2020.html</a:t>
            </a:r>
            <a:endParaRPr lang="pt-PT" sz="1400" dirty="0" smtClean="0"/>
          </a:p>
          <a:p>
            <a:pPr algn="just"/>
            <a:endParaRPr lang="pt-PT" sz="1400" dirty="0"/>
          </a:p>
          <a:p>
            <a:pPr algn="just"/>
            <a:endParaRPr lang="pt-PT" sz="1400" dirty="0" smtClean="0"/>
          </a:p>
          <a:p>
            <a:pPr algn="just"/>
            <a:r>
              <a:rPr lang="pt-PT" sz="2400" b="1" dirty="0"/>
              <a:t>Incentivos Nacionais</a:t>
            </a:r>
          </a:p>
          <a:p>
            <a:pPr algn="just"/>
            <a:r>
              <a:rPr lang="pt-PT" sz="1600" b="1" dirty="0"/>
              <a:t>Apoios ao </a:t>
            </a:r>
            <a:r>
              <a:rPr lang="pt-PT" sz="1600" b="1" dirty="0" smtClean="0"/>
              <a:t>Turismo  </a:t>
            </a:r>
            <a:r>
              <a:rPr lang="pt-PT" sz="1200" dirty="0">
                <a:hlinkClick r:id="rId5"/>
              </a:rPr>
              <a:t>http://</a:t>
            </a:r>
            <a:r>
              <a:rPr lang="pt-PT" sz="1200" dirty="0" smtClean="0">
                <a:hlinkClick r:id="rId5"/>
              </a:rPr>
              <a:t>business.turismodeportugal.pt/pt/Investir/Financiamento/Programas_incentivos/Paginas/default.aspx</a:t>
            </a:r>
            <a:endParaRPr lang="pt-PT" sz="1400" dirty="0" smtClean="0"/>
          </a:p>
          <a:p>
            <a:pPr algn="just"/>
            <a:endParaRPr lang="pt-PT" sz="600" b="1" dirty="0" smtClean="0"/>
          </a:p>
          <a:p>
            <a:pPr algn="just"/>
            <a:r>
              <a:rPr lang="pt-PT" sz="1600" b="1" dirty="0" smtClean="0"/>
              <a:t>Fundo </a:t>
            </a:r>
            <a:r>
              <a:rPr lang="pt-PT" sz="1600" b="1" dirty="0"/>
              <a:t>Ambiental </a:t>
            </a:r>
            <a:r>
              <a:rPr lang="pt-PT" sz="1400" dirty="0">
                <a:hlinkClick r:id="rId6"/>
              </a:rPr>
              <a:t>http://www.fundoambiental.pt/home.aspx</a:t>
            </a:r>
            <a:r>
              <a:rPr lang="pt-PT" sz="1400" dirty="0"/>
              <a:t> </a:t>
            </a:r>
          </a:p>
          <a:p>
            <a:pPr algn="just"/>
            <a:endParaRPr lang="pt-PT" sz="600" b="1" dirty="0" smtClean="0"/>
          </a:p>
          <a:p>
            <a:pPr algn="just"/>
            <a:r>
              <a:rPr lang="pt-PT" sz="1600" b="1" dirty="0" smtClean="0"/>
              <a:t>Fundo </a:t>
            </a:r>
            <a:r>
              <a:rPr lang="pt-PT" sz="1600" b="1" dirty="0"/>
              <a:t>de Eficiência Energética</a:t>
            </a:r>
            <a:r>
              <a:rPr lang="pt-PT" sz="1400" dirty="0"/>
              <a:t> </a:t>
            </a:r>
            <a:r>
              <a:rPr lang="pt-PT" sz="1400" dirty="0">
                <a:hlinkClick r:id="rId7"/>
              </a:rPr>
              <a:t>http://www.pnaee.pt/</a:t>
            </a:r>
            <a:endParaRPr lang="pt-PT" sz="1400" dirty="0"/>
          </a:p>
          <a:p>
            <a:pPr algn="just"/>
            <a:endParaRPr lang="pt-PT" sz="600" b="1" dirty="0" smtClean="0"/>
          </a:p>
          <a:p>
            <a:pPr algn="just"/>
            <a:r>
              <a:rPr lang="pt-PT" sz="1600" b="1" dirty="0" smtClean="0"/>
              <a:t>Fundo </a:t>
            </a:r>
            <a:r>
              <a:rPr lang="pt-PT" sz="1600" b="1" dirty="0"/>
              <a:t>Florestal Permanente </a:t>
            </a:r>
            <a:r>
              <a:rPr lang="pt-PT" sz="1400" dirty="0">
                <a:hlinkClick r:id="rId8"/>
              </a:rPr>
              <a:t>http://</a:t>
            </a:r>
            <a:r>
              <a:rPr lang="pt-PT" sz="1400" dirty="0" smtClean="0">
                <a:hlinkClick r:id="rId8"/>
              </a:rPr>
              <a:t>www2.icnf.pt/portal/fundos/fundo-florestal-permanente</a:t>
            </a:r>
            <a:endParaRPr lang="pt-PT" sz="1400" dirty="0" smtClean="0"/>
          </a:p>
          <a:p>
            <a:pPr algn="just"/>
            <a:endParaRPr lang="pt-PT" sz="1400" dirty="0"/>
          </a:p>
          <a:p>
            <a:pPr algn="just"/>
            <a:endParaRPr lang="pt-PT" sz="1400" dirty="0" smtClean="0"/>
          </a:p>
          <a:p>
            <a:pPr algn="just"/>
            <a:r>
              <a:rPr lang="pt-PT" sz="2400" b="1" dirty="0"/>
              <a:t>Apoios ao Empreendedorismo e Criação do Próprio Emprego</a:t>
            </a:r>
          </a:p>
          <a:p>
            <a:pPr algn="just"/>
            <a:r>
              <a:rPr lang="pt-PT" sz="1600" dirty="0">
                <a:hlinkClick r:id="rId9"/>
              </a:rPr>
              <a:t>https://www.iefp.pt/apoios/</a:t>
            </a:r>
            <a:endParaRPr lang="pt-PT" sz="1600" dirty="0"/>
          </a:p>
          <a:p>
            <a:pPr algn="just"/>
            <a:r>
              <a:rPr lang="pt-PT" sz="1600" dirty="0">
                <a:hlinkClick r:id="rId10"/>
              </a:rPr>
              <a:t>http://www.microcredito.com.pt/</a:t>
            </a:r>
            <a:endParaRPr lang="pt-PT" sz="1600" dirty="0"/>
          </a:p>
          <a:p>
            <a:pPr algn="just"/>
            <a:r>
              <a:rPr lang="pt-PT" sz="1600" dirty="0">
                <a:hlinkClick r:id="rId11"/>
              </a:rPr>
              <a:t>http://www.sou-mais.org</a:t>
            </a:r>
            <a:r>
              <a:rPr lang="pt-PT" sz="1600" dirty="0" smtClean="0">
                <a:hlinkClick r:id="rId11"/>
              </a:rPr>
              <a:t>/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832905201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179512" y="332656"/>
            <a:ext cx="8784976" cy="5832648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170000"/>
              </a:lnSpc>
              <a:spcBef>
                <a:spcPts val="0"/>
              </a:spcBef>
              <a:buNone/>
            </a:pPr>
            <a:r>
              <a:rPr lang="pt-PT" sz="4300" b="1" dirty="0" smtClean="0"/>
              <a:t>CONTACTOS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b="1" dirty="0"/>
              <a:t>Consultoria, Serviços de Higiene e Segurança, Segurança Alimentar, XZ </a:t>
            </a:r>
            <a:r>
              <a:rPr lang="pt-PT" sz="1800" b="1" dirty="0" err="1"/>
              <a:t>Lab</a:t>
            </a:r>
            <a:r>
              <a:rPr lang="pt-PT" sz="1800" b="1" dirty="0"/>
              <a:t> – Laboratório de Ensaios  e Restantes Áreas</a:t>
            </a:r>
            <a:endParaRPr lang="pt-PT" sz="18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/>
              <a:t>Rua da Cruz, 3A , Loja J – Celeirós  | 4705-406 Braga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/>
              <a:t>tel. 253 257 007 / 253 261 670 | fax. 253 257 </a:t>
            </a:r>
            <a:r>
              <a:rPr lang="pt-PT" sz="1800" dirty="0" smtClean="0"/>
              <a:t>008 </a:t>
            </a:r>
            <a:r>
              <a:rPr lang="pt-PT" sz="1800" dirty="0" err="1" smtClean="0"/>
              <a:t>tlm</a:t>
            </a:r>
            <a:r>
              <a:rPr lang="pt-PT" sz="1800" dirty="0" smtClean="0"/>
              <a:t>. 932 570 072</a:t>
            </a:r>
            <a:r>
              <a:rPr lang="pt-PT" sz="1800" dirty="0"/>
              <a:t>		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>
                <a:hlinkClick r:id="rId2"/>
              </a:rPr>
              <a:t>geral@xzconsultores.pt</a:t>
            </a:r>
            <a:r>
              <a:rPr lang="pt-PT" sz="1800" dirty="0"/>
              <a:t> | </a:t>
            </a:r>
            <a:r>
              <a:rPr lang="pt-PT" sz="1800" dirty="0" smtClean="0">
                <a:hlinkClick r:id="rId3"/>
              </a:rPr>
              <a:t>xzlab@xzconsultores.pt</a:t>
            </a:r>
            <a:r>
              <a:rPr lang="pt-PT" sz="1800" dirty="0" smtClean="0"/>
              <a:t> | </a:t>
            </a:r>
            <a:r>
              <a:rPr lang="pt-PT" sz="1800" dirty="0" smtClean="0">
                <a:hlinkClick r:id="rId4"/>
              </a:rPr>
              <a:t>filipa.brandao@xzconsultores.pt</a:t>
            </a:r>
            <a:r>
              <a:rPr lang="pt-PT" sz="1800" dirty="0" smtClean="0"/>
              <a:t> </a:t>
            </a:r>
            <a:endParaRPr lang="pt-PT" sz="18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pt-PT" sz="1800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b="1" dirty="0" smtClean="0"/>
              <a:t>XZ Formação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smtClean="0"/>
              <a:t>Rua </a:t>
            </a:r>
            <a:r>
              <a:rPr lang="pt-PT" sz="1800" dirty="0" err="1" smtClean="0"/>
              <a:t>Serge</a:t>
            </a:r>
            <a:r>
              <a:rPr lang="pt-PT" sz="1800" dirty="0" smtClean="0"/>
              <a:t> </a:t>
            </a:r>
            <a:r>
              <a:rPr lang="pt-PT" sz="1800" dirty="0" err="1" smtClean="0"/>
              <a:t>Reggiani</a:t>
            </a:r>
            <a:r>
              <a:rPr lang="pt-PT" sz="1800" dirty="0" smtClean="0"/>
              <a:t>, n.º7 – Fraião | 4715-586 Braga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smtClean="0"/>
              <a:t>tel. 253 257 141 /2 | fax. 253 257 143	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err="1" smtClean="0">
                <a:hlinkClick r:id="rId5"/>
              </a:rPr>
              <a:t>formacao@xzconsultores.pt</a:t>
            </a:r>
            <a:endParaRPr lang="pt-PT" sz="18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smtClean="0"/>
              <a:t> </a:t>
            </a:r>
            <a:endParaRPr lang="pt-PT" sz="18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b="1" dirty="0"/>
              <a:t>XZ </a:t>
            </a:r>
            <a:r>
              <a:rPr lang="pt-PT" sz="1800" b="1" dirty="0" smtClean="0"/>
              <a:t>Formação - Delegação Lisboa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smtClean="0"/>
              <a:t>Rua António Nobre, n.º 4, R/c </a:t>
            </a:r>
            <a:r>
              <a:rPr lang="pt-PT" sz="1800" dirty="0" err="1" smtClean="0"/>
              <a:t>Dto</a:t>
            </a:r>
            <a:r>
              <a:rPr lang="pt-PT" sz="1800" dirty="0" smtClean="0"/>
              <a:t>. </a:t>
            </a:r>
            <a:r>
              <a:rPr lang="pt-PT" sz="1800" dirty="0"/>
              <a:t>| </a:t>
            </a:r>
            <a:r>
              <a:rPr lang="pt-PT" sz="1800" dirty="0" smtClean="0"/>
              <a:t>1500-047 Lisboa</a:t>
            </a:r>
            <a:endParaRPr lang="pt-PT" sz="18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err="1" smtClean="0"/>
              <a:t>tlm</a:t>
            </a:r>
            <a:r>
              <a:rPr lang="pt-PT" sz="1800" dirty="0" smtClean="0"/>
              <a:t>. 933 526 361 | 932 570 072</a:t>
            </a:r>
            <a:r>
              <a:rPr lang="pt-PT" sz="1800" dirty="0"/>
              <a:t>	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smtClean="0">
                <a:hlinkClick r:id="rId2"/>
              </a:rPr>
              <a:t>geral@xzconsultores.pt</a:t>
            </a:r>
            <a:endParaRPr lang="pt-PT" sz="18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pt-PT" sz="18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b="1" dirty="0"/>
              <a:t>XZ Formação - Delegação </a:t>
            </a:r>
            <a:r>
              <a:rPr lang="pt-PT" sz="1800" b="1" dirty="0" smtClean="0"/>
              <a:t>Viseu</a:t>
            </a:r>
            <a:endParaRPr lang="pt-PT" sz="1800" b="1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/>
              <a:t>Rua </a:t>
            </a:r>
            <a:r>
              <a:rPr lang="pt-PT" sz="1800" dirty="0" smtClean="0"/>
              <a:t>Silva Gaio, </a:t>
            </a:r>
            <a:r>
              <a:rPr lang="pt-PT" sz="1800" dirty="0"/>
              <a:t>n.º </a:t>
            </a:r>
            <a:r>
              <a:rPr lang="pt-PT" sz="1800" dirty="0" smtClean="0"/>
              <a:t>1, 1.º </a:t>
            </a:r>
            <a:r>
              <a:rPr lang="pt-PT" sz="1800" dirty="0" err="1"/>
              <a:t>Dto</a:t>
            </a:r>
            <a:r>
              <a:rPr lang="pt-PT" sz="1800" dirty="0" smtClean="0"/>
              <a:t>., Sala 2 </a:t>
            </a:r>
            <a:r>
              <a:rPr lang="pt-PT" sz="1800" dirty="0"/>
              <a:t>| </a:t>
            </a:r>
            <a:r>
              <a:rPr lang="pt-PT" sz="1800" dirty="0" smtClean="0"/>
              <a:t>3500-203 Viseu</a:t>
            </a:r>
            <a:endParaRPr lang="pt-PT" sz="18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err="1"/>
              <a:t>tlm</a:t>
            </a:r>
            <a:r>
              <a:rPr lang="pt-PT" sz="1800" dirty="0"/>
              <a:t>. </a:t>
            </a:r>
            <a:r>
              <a:rPr lang="pt-PT" sz="1800" dirty="0" smtClean="0"/>
              <a:t>935 139 127</a:t>
            </a:r>
            <a:r>
              <a:rPr lang="pt-PT" sz="1800" dirty="0"/>
              <a:t>	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 smtClean="0">
                <a:hlinkClick r:id="rId2"/>
              </a:rPr>
              <a:t>geral@xzconsultores.pt</a:t>
            </a:r>
            <a:endParaRPr lang="pt-PT" sz="18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pt-PT" sz="18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pt-PT" sz="1800" dirty="0" smtClean="0"/>
          </a:p>
        </p:txBody>
      </p:sp>
      <p:sp>
        <p:nvSpPr>
          <p:cNvPr id="2" name="Rectângulo 1"/>
          <p:cNvSpPr/>
          <p:nvPr/>
        </p:nvSpPr>
        <p:spPr>
          <a:xfrm>
            <a:off x="6065948" y="5773110"/>
            <a:ext cx="3024995" cy="5059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2400" b="1" dirty="0">
                <a:hlinkClick r:id="rId6" tooltip="XZ Consultores"/>
              </a:rPr>
              <a:t>www.xzconsultores.pt</a:t>
            </a:r>
          </a:p>
        </p:txBody>
      </p:sp>
    </p:spTree>
    <p:extLst>
      <p:ext uri="{BB962C8B-B14F-4D97-AF65-F5344CB8AC3E}">
        <p14:creationId xmlns:p14="http://schemas.microsoft.com/office/powerpoint/2010/main" val="279056283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o PP_X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B8C0A"/>
      </a:hlink>
      <a:folHlink>
        <a:srgbClr val="7692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6700</TotalTime>
  <Words>326</Words>
  <Application>Microsoft Office PowerPoint</Application>
  <PresentationFormat>Apresentação no Ecrã (4:3)</PresentationFormat>
  <Paragraphs>114</Paragraphs>
  <Slides>7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Corbel</vt:lpstr>
      <vt:lpstr>Courier New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1. Gestão Organizacional</dc:title>
  <dc:creator>haraujo</dc:creator>
  <cp:lastModifiedBy>Alcina Sousa</cp:lastModifiedBy>
  <cp:revision>480</cp:revision>
  <cp:lastPrinted>2018-01-09T14:24:19Z</cp:lastPrinted>
  <dcterms:created xsi:type="dcterms:W3CDTF">2011-03-30T09:37:49Z</dcterms:created>
  <dcterms:modified xsi:type="dcterms:W3CDTF">2019-02-03T20:07:38Z</dcterms:modified>
  <cp:contentStatus/>
</cp:coreProperties>
</file>